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72" r:id="rId5"/>
    <p:sldId id="266" r:id="rId6"/>
    <p:sldId id="267" r:id="rId7"/>
    <p:sldId id="268" r:id="rId8"/>
    <p:sldId id="269" r:id="rId9"/>
    <p:sldId id="259" r:id="rId10"/>
    <p:sldId id="265" r:id="rId11"/>
    <p:sldId id="278" r:id="rId12"/>
    <p:sldId id="279" r:id="rId13"/>
    <p:sldId id="270" r:id="rId14"/>
    <p:sldId id="261" r:id="rId15"/>
    <p:sldId id="275" r:id="rId16"/>
    <p:sldId id="276" r:id="rId17"/>
    <p:sldId id="277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7"/>
            <a:ext cx="7772400" cy="261972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реализующей себя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человечности: космическое и земное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 В.В.</a:t>
            </a:r>
          </a:p>
        </p:txBody>
      </p:sp>
    </p:spTree>
    <p:extLst>
      <p:ext uri="{BB962C8B-B14F-4D97-AF65-F5344CB8AC3E}">
        <p14:creationId xmlns:p14="http://schemas.microsoft.com/office/powerpoint/2010/main" val="89144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0913" y="279705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  </a:t>
            </a:r>
            <a:r>
              <a:rPr lang="ru-RU" dirty="0">
                <a:solidFill>
                  <a:srgbClr val="00B0F0"/>
                </a:solidFill>
              </a:rPr>
              <a:t>ЦУПЖ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8877" y="2764923"/>
            <a:ext cx="180173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Небесный Суд </a:t>
            </a:r>
            <a:r>
              <a:rPr lang="ru-RU" dirty="0"/>
              <a:t>(филиал галактического)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7756" y="6205660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Планета Земля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80" y="2754402"/>
            <a:ext cx="168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Косможители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(земляне)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27984" y="846004"/>
            <a:ext cx="0" cy="5319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1926847" y="3023987"/>
            <a:ext cx="4960729" cy="956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27606" y="1389958"/>
            <a:ext cx="3960440" cy="4012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67744" y="2060848"/>
            <a:ext cx="4576333" cy="20975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40210" y="377910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Стража космической безопасности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6394" y="4190405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Служба свободного в</a:t>
            </a:r>
            <a:r>
              <a:rPr lang="ru-RU" dirty="0" smtClean="0"/>
              <a:t>ремени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38225" y="5272243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  Семья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725" y="1728254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 Культура цивилизации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195736" y="2081173"/>
            <a:ext cx="4464496" cy="1912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783" y="4114768"/>
            <a:ext cx="17446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Воспитание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25759" y="1546947"/>
            <a:ext cx="19442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Служба внутреннего правопорядка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785957" y="1319313"/>
            <a:ext cx="3672408" cy="38600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00961" y="663079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Глобальная экономика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10161" y="5480338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Ресурсосбережение и обмен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02457" y="279201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42788" y="736472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39108" y="279139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07826" y="5498173"/>
            <a:ext cx="684076" cy="6751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dirty="0"/>
              <a:t>0</a:t>
            </a:r>
          </a:p>
          <a:p>
            <a:pPr algn="ctr">
              <a:lnSpc>
                <a:spcPct val="70000"/>
              </a:lnSpc>
            </a:pPr>
            <a:r>
              <a:rPr lang="ru-RU" dirty="0"/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88487" y="2777925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95636" y="1072092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73418" y="1821497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67744" y="496713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26457" y="3967553"/>
            <a:ext cx="729819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02381" y="2792107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78274" y="1845075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71800" y="113149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67744" y="498425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31141" y="4977749"/>
            <a:ext cx="72008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33039" y="389041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5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7"/>
            <a:ext cx="7772400" cy="261972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5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6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Для чего?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Что делать?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Зачем?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Кто виноват?</a:t>
            </a: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67744" y="3140968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881292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881292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20437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07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5278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3146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55876" y="6165304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27984" y="846004"/>
            <a:ext cx="0" cy="5319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27606" y="1389958"/>
            <a:ext cx="3960440" cy="4012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67744" y="2060848"/>
            <a:ext cx="4576333" cy="20975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84168" y="1188829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844077" y="3994031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9053" y="5094476"/>
            <a:ext cx="23447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1896507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195736" y="2081173"/>
            <a:ext cx="4464496" cy="1912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520" y="3809365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660232" y="1896507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785957" y="1319313"/>
            <a:ext cx="3672408" cy="38600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7584" y="115610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084168" y="5128841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07826" y="5498173"/>
            <a:ext cx="684076" cy="6751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dirty="0"/>
              <a:t>0</a:t>
            </a:r>
          </a:p>
          <a:p>
            <a:pPr algn="ctr">
              <a:lnSpc>
                <a:spcPct val="70000"/>
              </a:lnSpc>
            </a:pPr>
            <a:r>
              <a:rPr lang="ru-RU" dirty="0"/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3778" y="111381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73418" y="1821497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95141" y="457711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14258" y="3827847"/>
            <a:ext cx="729819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78122" y="1887015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71800" y="113149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95141" y="457711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43669" y="4609490"/>
            <a:ext cx="72008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95141" y="3734355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994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95141" y="1266824"/>
            <a:ext cx="3960440" cy="4012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7" idx="0"/>
          </p:cNvCxnSpPr>
          <p:nvPr/>
        </p:nvCxnSpPr>
        <p:spPr>
          <a:xfrm>
            <a:off x="2084132" y="1378204"/>
            <a:ext cx="5188168" cy="3690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84168" y="1188829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5069054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99592" y="509447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83932" y="1188829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13778" y="111381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6374" y="114759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95141" y="457711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8264" y="4549703"/>
            <a:ext cx="72008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2692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</a:t>
            </a:r>
            <a:r>
              <a:rPr lang="ru-RU" dirty="0">
                <a:solidFill>
                  <a:srgbClr val="00B0F0"/>
                </a:solidFill>
              </a:rPr>
              <a:t>Воздух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937" y="2910505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</a:t>
            </a:r>
            <a:r>
              <a:rPr lang="ru-RU" dirty="0">
                <a:solidFill>
                  <a:srgbClr val="00B050"/>
                </a:solidFill>
              </a:rPr>
              <a:t>Вода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5876" y="6226893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Земля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</a:t>
            </a:r>
            <a:r>
              <a:rPr lang="ru-RU" dirty="0">
                <a:solidFill>
                  <a:srgbClr val="FF0000"/>
                </a:solidFill>
              </a:rPr>
              <a:t>Огонь</a:t>
            </a: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808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6193" cy="575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4738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         Форма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         Цель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      Материя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897" y="2696995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>
                <a:solidFill>
                  <a:prstClr val="black"/>
                </a:solidFill>
              </a:rPr>
              <a:t>Причина движения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0395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настоящее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будущее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вечность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прошлое</a:t>
            </a: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4207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2600" y="153506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Деятельность осуществления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36659" y="2916425"/>
            <a:ext cx="19442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Опыт (возможности)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2600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Созерцание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112611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Потребности</a:t>
            </a:r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4724708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267744" y="3222268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66269" y="2976347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 rot="21267561">
            <a:off x="4439513" y="77351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6733" y="297991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86111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401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7667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Обязанности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264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Долг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Ответственность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Право</a:t>
            </a: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46004"/>
            <a:ext cx="0" cy="5391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3" idx="1"/>
          </p:cNvCxnSpPr>
          <p:nvPr/>
        </p:nvCxnSpPr>
        <p:spPr>
          <a:xfrm>
            <a:off x="2267744" y="3037602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3418" y="27604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2153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93787"/>
            <a:ext cx="194421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Предки –Люди главного возраста (Государство)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264" y="308808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Дети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4843" y="5888619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   Мать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095171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  Отец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27984" y="1340768"/>
            <a:ext cx="0" cy="4536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267744" y="3207181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2789" y="129411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4726" y="3014470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1756" y="5382218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7547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876" y="43602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Устои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1720" y="3095171"/>
            <a:ext cx="185075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Установления</a:t>
            </a:r>
          </a:p>
          <a:p>
            <a:r>
              <a:rPr lang="ru-RU" dirty="0"/>
              <a:t>    (правила)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5876" y="623731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Уложения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095171"/>
            <a:ext cx="15485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Уставы</a:t>
            </a: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>
            <a:off x="4427984" y="805354"/>
            <a:ext cx="0" cy="54319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282314" y="3222268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1331" y="303320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2279" y="297356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789" y="5717961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9207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4174" y="268217"/>
            <a:ext cx="217593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</a:t>
            </a:r>
            <a:r>
              <a:rPr lang="ru-RU" b="1" dirty="0"/>
              <a:t>Власть</a:t>
            </a:r>
            <a:r>
              <a:rPr lang="ru-RU" dirty="0"/>
              <a:t> – Отечество  </a:t>
            </a:r>
            <a:r>
              <a:rPr lang="ru-RU" sz="1400" i="1" dirty="0">
                <a:solidFill>
                  <a:srgbClr val="00B0F0"/>
                </a:solidFill>
              </a:rPr>
              <a:t>      (управление, ум)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5787" y="2766172"/>
            <a:ext cx="2014444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   Суд                   </a:t>
            </a:r>
            <a:r>
              <a:rPr lang="ru-RU" sz="1400" i="1" dirty="0">
                <a:solidFill>
                  <a:srgbClr val="00B050"/>
                </a:solidFill>
              </a:rPr>
              <a:t>(справедливость публичная)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7756" y="6075710"/>
            <a:ext cx="1944216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</a:t>
            </a:r>
            <a:r>
              <a:rPr lang="ru-RU" b="1" dirty="0"/>
              <a:t>Территория</a:t>
            </a:r>
            <a:r>
              <a:rPr lang="ru-RU" dirty="0"/>
              <a:t>- Родина</a:t>
            </a:r>
          </a:p>
          <a:p>
            <a:r>
              <a:rPr lang="ru-RU" sz="1400" i="1" dirty="0">
                <a:solidFill>
                  <a:schemeClr val="accent6">
                    <a:lumMod val="75000"/>
                  </a:schemeClr>
                </a:solidFill>
              </a:rPr>
              <a:t>     (устойчивость)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339" y="2852936"/>
            <a:ext cx="1989473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Народонаселение</a:t>
            </a:r>
          </a:p>
          <a:p>
            <a:r>
              <a:rPr lang="ru-RU" sz="1400" dirty="0">
                <a:solidFill>
                  <a:srgbClr val="FF0000"/>
                </a:solidFill>
              </a:rPr>
              <a:t>(действие, трата </a:t>
            </a:r>
            <a:r>
              <a:rPr lang="ru-RU" sz="1400" dirty="0">
                <a:solidFill>
                  <a:schemeClr val="tx1"/>
                </a:solidFill>
              </a:rPr>
              <a:t>энергии жизни </a:t>
            </a:r>
            <a:r>
              <a:rPr lang="ru-RU" sz="14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49864" y="827714"/>
            <a:ext cx="0" cy="53193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49631" y="3074652"/>
            <a:ext cx="4680520" cy="138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17682" y="1520863"/>
            <a:ext cx="3960440" cy="40123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45267" y="2126609"/>
            <a:ext cx="4576333" cy="20975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38547" y="258754"/>
            <a:ext cx="1944216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/>
              <a:t>      </a:t>
            </a:r>
            <a:r>
              <a:rPr lang="ru-RU" b="1" dirty="0"/>
              <a:t>Армия</a:t>
            </a:r>
            <a:r>
              <a:rPr lang="ru-RU" dirty="0"/>
              <a:t> </a:t>
            </a:r>
            <a:r>
              <a:rPr lang="ru-RU" sz="1400" dirty="0">
                <a:solidFill>
                  <a:prstClr val="black"/>
                </a:solidFill>
              </a:rPr>
              <a:t>(иерархия искусственная, временная; </a:t>
            </a:r>
            <a:r>
              <a:rPr lang="ru-RU" sz="1400" dirty="0">
                <a:solidFill>
                  <a:srgbClr val="FF0000"/>
                </a:solidFill>
              </a:rPr>
              <a:t>защита -оборона </a:t>
            </a:r>
            <a:r>
              <a:rPr lang="ru-RU" sz="1400" dirty="0">
                <a:solidFill>
                  <a:schemeClr val="tx1"/>
                </a:solidFill>
              </a:rPr>
              <a:t>через</a:t>
            </a:r>
            <a:r>
              <a:rPr lang="ru-RU" sz="1400" dirty="0">
                <a:solidFill>
                  <a:srgbClr val="FF0000"/>
                </a:solidFill>
              </a:rPr>
              <a:t> утраты</a:t>
            </a:r>
            <a:r>
              <a:rPr lang="ru-RU" sz="1400" dirty="0">
                <a:solidFill>
                  <a:prstClr val="black"/>
                </a:solidFill>
              </a:rPr>
              <a:t>, безопасность </a:t>
            </a:r>
            <a:r>
              <a:rPr lang="ru-RU" sz="1400" dirty="0" err="1">
                <a:solidFill>
                  <a:prstClr val="black"/>
                </a:solidFill>
              </a:rPr>
              <a:t>внешн</a:t>
            </a:r>
            <a:r>
              <a:rPr lang="ru-RU" sz="1400" dirty="0">
                <a:solidFill>
                  <a:prstClr val="black"/>
                </a:solidFill>
              </a:rPr>
              <a:t>.)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15448" y="4265385"/>
            <a:ext cx="1914126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Сфера </a:t>
            </a:r>
            <a:r>
              <a:rPr lang="ru-RU" b="1" dirty="0"/>
              <a:t>отдыха</a:t>
            </a:r>
            <a:r>
              <a:rPr lang="ru-RU" dirty="0"/>
              <a:t> и развлечений </a:t>
            </a:r>
            <a:r>
              <a:rPr lang="ru-RU" sz="1400" dirty="0"/>
              <a:t>(СМИ, </a:t>
            </a:r>
            <a:r>
              <a:rPr lang="ru-RU" sz="1400" dirty="0">
                <a:solidFill>
                  <a:srgbClr val="00B0F0"/>
                </a:solidFill>
              </a:rPr>
              <a:t>чувства</a:t>
            </a:r>
            <a:r>
              <a:rPr lang="ru-RU" sz="1400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317" y="5141515"/>
            <a:ext cx="1944216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Семья </a:t>
            </a:r>
            <a:r>
              <a:rPr lang="ru-RU" dirty="0"/>
              <a:t>- Исток </a:t>
            </a:r>
            <a:r>
              <a:rPr lang="ru-RU" sz="1400" dirty="0"/>
              <a:t>(иерархия </a:t>
            </a:r>
            <a:r>
              <a:rPr lang="ru-RU" sz="1400" dirty="0">
                <a:solidFill>
                  <a:srgbClr val="00B050"/>
                </a:solidFill>
              </a:rPr>
              <a:t>естественная</a:t>
            </a:r>
            <a:r>
              <a:rPr lang="ru-RU" sz="1400" dirty="0"/>
              <a:t>, </a:t>
            </a:r>
            <a:r>
              <a:rPr lang="ru-RU" sz="1400" dirty="0">
                <a:solidFill>
                  <a:srgbClr val="00B050"/>
                </a:solidFill>
              </a:rPr>
              <a:t>вечная</a:t>
            </a:r>
            <a:r>
              <a:rPr lang="ru-RU" sz="1400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293" y="1809989"/>
            <a:ext cx="1944216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</a:t>
            </a:r>
            <a:r>
              <a:rPr lang="ru-RU" b="1" dirty="0"/>
              <a:t> Культура </a:t>
            </a:r>
            <a:r>
              <a:rPr lang="ru-RU" sz="1400" dirty="0"/>
              <a:t>(образование,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творчество</a:t>
            </a:r>
            <a:r>
              <a:rPr lang="ru-RU" sz="1400" dirty="0"/>
              <a:t>)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75584" y="2269245"/>
            <a:ext cx="4464496" cy="1912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051" y="4071523"/>
            <a:ext cx="194421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Общественное </a:t>
            </a:r>
            <a:r>
              <a:rPr lang="ru-RU" b="1" dirty="0"/>
              <a:t>воспитание</a:t>
            </a:r>
            <a:r>
              <a:rPr lang="ru-RU" dirty="0"/>
              <a:t> </a:t>
            </a:r>
            <a:r>
              <a:rPr lang="ru-RU" sz="1400" dirty="0"/>
              <a:t>(традиции, обычаи, </a:t>
            </a:r>
            <a:r>
              <a:rPr lang="ru-RU" sz="1400" dirty="0">
                <a:solidFill>
                  <a:srgbClr val="00B0F0"/>
                </a:solidFill>
              </a:rPr>
              <a:t>сердце</a:t>
            </a:r>
            <a:r>
              <a:rPr lang="ru-RU" sz="1400" dirty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61109" y="1842588"/>
            <a:ext cx="1944216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        </a:t>
            </a:r>
            <a:r>
              <a:rPr lang="ru-RU" b="1" dirty="0"/>
              <a:t>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правопорядока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,безопасность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/>
              <a:t>внутр</a:t>
            </a:r>
            <a:r>
              <a:rPr lang="ru-RU" sz="1400" dirty="0"/>
              <a:t>.)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875559" y="1479267"/>
            <a:ext cx="3672408" cy="38600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3528" y="550039"/>
            <a:ext cx="234752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Народное </a:t>
            </a:r>
            <a:r>
              <a:rPr lang="ru-RU" b="1" dirty="0"/>
              <a:t>хозяйство</a:t>
            </a:r>
            <a:r>
              <a:rPr lang="ru-RU" dirty="0"/>
              <a:t> (</a:t>
            </a:r>
            <a:r>
              <a:rPr lang="ru-RU" sz="1400" dirty="0" err="1"/>
              <a:t>промышленность,технологии</a:t>
            </a:r>
            <a:r>
              <a:rPr lang="ru-RU" sz="1400" dirty="0">
                <a:solidFill>
                  <a:srgbClr val="00B050"/>
                </a:solidFill>
              </a:rPr>
              <a:t>, корпоративная</a:t>
            </a:r>
            <a:r>
              <a:rPr lang="ru-RU" dirty="0"/>
              <a:t>)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41378" y="5509251"/>
            <a:ext cx="1944216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    Движение материальных </a:t>
            </a:r>
            <a:r>
              <a:rPr lang="ru-RU" b="1" dirty="0"/>
              <a:t>ресурсов</a:t>
            </a:r>
            <a:r>
              <a:rPr lang="ru-RU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(траты -расходы</a:t>
            </a:r>
            <a:r>
              <a:rPr lang="ru-RU" sz="1400" dirty="0"/>
              <a:t>, торговля)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07826" y="846004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31536" y="2851322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07826" y="5498173"/>
            <a:ext cx="684076" cy="6751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dirty="0"/>
              <a:t>0</a:t>
            </a:r>
          </a:p>
          <a:p>
            <a:pPr algn="ctr">
              <a:lnSpc>
                <a:spcPct val="70000"/>
              </a:lnSpc>
            </a:pPr>
            <a:r>
              <a:rPr lang="ru-RU" dirty="0"/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77874" y="277792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49583" y="1087645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62156" y="1947586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48577" y="4066699"/>
            <a:ext cx="729819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92379" y="2777926"/>
            <a:ext cx="515295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78122" y="1887015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08119" y="1099772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33619" y="4849007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78122" y="5034845"/>
            <a:ext cx="72008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53091" y="4051819"/>
            <a:ext cx="570390" cy="51935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552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329</Words>
  <Application>Microsoft Office PowerPoint</Application>
  <PresentationFormat>Экран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Право реализующей себя человечности: космическое и земное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55</cp:revision>
  <dcterms:created xsi:type="dcterms:W3CDTF">2021-03-19T10:37:47Z</dcterms:created>
  <dcterms:modified xsi:type="dcterms:W3CDTF">2023-02-26T06:59:25Z</dcterms:modified>
</cp:coreProperties>
</file>